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27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20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>
        <p:guide orient="horz" pos="2727"/>
        <p:guide pos="3840"/>
        <p:guide orient="horz" pos="120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C07879-C20D-294E-B56C-AC2A53EC8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41773" t="6771" r="840" b="817"/>
          <a:stretch/>
        </p:blipFill>
        <p:spPr>
          <a:xfrm>
            <a:off x="5982714" y="0"/>
            <a:ext cx="6209286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02691-C1B3-DD40-8744-464B5F297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1093CEE-CC8B-1A4D-87EC-C5D263736F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AF5ECD-BC79-274A-845F-E4FC120B4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9059-4A86-9846-9277-A05C489ED8CC}" type="datetime1">
              <a:rPr lang="ru-RU" smtClean="0"/>
              <a:t>23.11.2023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7E953A-E8FE-0949-ABF9-C34F1F4F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Детский технопарк «Альтаир»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0AA3406-722A-194B-9140-E4B29A5D2A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5189" t="2722" r="78001" b="35133"/>
          <a:stretch/>
        </p:blipFill>
        <p:spPr>
          <a:xfrm rot="16200000">
            <a:off x="1363510" y="3762796"/>
            <a:ext cx="1731695" cy="4458712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85DF19-0381-F34B-8583-B1F30042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9445B-A7AC-9846-9027-74B120A692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3519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Лево Текст + фото кру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0F812C-2D48-7F44-84C6-D68DC958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78DD2EB-DA2E-C74E-8948-DEBFF9CD6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3EBE6-8BF4-B44E-8FE6-BD13A6EF407D}" type="datetime1">
              <a:rPr lang="ru-RU" smtClean="0"/>
              <a:t>23.11.2023</a:t>
            </a:fld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FA084A-386C-4D42-9E6C-0580D729D5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E9445B-A7AC-9846-9027-74B120A69206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962ED3-A022-B94B-AD55-27FC6C6E51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Детский технопарк «Альтаир»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C11C4AF-0B49-EB46-9E08-ACB62F12D3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90937" y="1814513"/>
            <a:ext cx="7662863" cy="4300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D463F3-1E82-384B-8311-93FE502A2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5189" t="2722" r="78001" b="35133"/>
          <a:stretch/>
        </p:blipFill>
        <p:spPr>
          <a:xfrm rot="16200000">
            <a:off x="1363510" y="3762796"/>
            <a:ext cx="1731695" cy="44587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3B5CBD6-F2E2-4F43-8771-498E49F0A6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r="499"/>
          <a:stretch/>
        </p:blipFill>
        <p:spPr>
          <a:xfrm>
            <a:off x="5560742" y="2214546"/>
            <a:ext cx="6631257" cy="4643454"/>
          </a:xfrm>
          <a:prstGeom prst="rect">
            <a:avLst/>
          </a:prstGeom>
        </p:spPr>
      </p:pic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BFC7B98F-BCF7-5C47-8BBD-DD486AAAECB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814512"/>
            <a:ext cx="2743200" cy="2743200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522059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Лево  Текст + фото 2 круг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D463F3-1E82-384B-8311-93FE502A2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5189" t="2722" r="78001" b="35133"/>
          <a:stretch/>
        </p:blipFill>
        <p:spPr>
          <a:xfrm rot="16200000">
            <a:off x="1363510" y="3762796"/>
            <a:ext cx="1731695" cy="44587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3B5CBD6-F2E2-4F43-8771-498E49F0A6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42104" t="37231" r="499"/>
          <a:stretch/>
        </p:blipFill>
        <p:spPr>
          <a:xfrm>
            <a:off x="8366760" y="3943350"/>
            <a:ext cx="3825239" cy="29146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0F812C-2D48-7F44-84C6-D68DC958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78DD2EB-DA2E-C74E-8948-DEBFF9CD6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CCF27-A395-1B45-81BB-0C4F3DC9DF7C}" type="datetime1">
              <a:rPr lang="ru-RU" smtClean="0"/>
              <a:t>23.11.2023</a:t>
            </a:fld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FA084A-386C-4D42-9E6C-0580D729D5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E9445B-A7AC-9846-9027-74B120A69206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962ED3-A022-B94B-AD55-27FC6C6E51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Детский технопарк «Альтаир»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C11C4AF-0B49-EB46-9E08-ACB62F12D3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34100" y="1814513"/>
            <a:ext cx="5219700" cy="4300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144A287A-9B4E-CD42-B75D-F5A962939709}"/>
              </a:ext>
            </a:extLst>
          </p:cNvPr>
          <p:cNvSpPr/>
          <p:nvPr/>
        </p:nvSpPr>
        <p:spPr>
          <a:xfrm>
            <a:off x="677851" y="2540999"/>
            <a:ext cx="3686773" cy="36867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BFC7B98F-BCF7-5C47-8BBD-DD486AAAECB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70823" y="1814511"/>
            <a:ext cx="2257427" cy="2257427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  <p:sp>
        <p:nvSpPr>
          <p:cNvPr id="11" name="Рисунок 25">
            <a:extLst>
              <a:ext uri="{FF2B5EF4-FFF2-40B4-BE49-F238E27FC236}">
                <a16:creationId xmlns:a16="http://schemas.microsoft.com/office/drawing/2014/main" id="{323AD702-02BF-E344-8EF4-F1D8C0871F6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8200" y="2701348"/>
            <a:ext cx="3366076" cy="3366076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764425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Лево  Текст + большо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A94FE6B-E6F7-D144-ABBB-EE97C76E90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5189" t="2722" r="78001" b="35133"/>
          <a:stretch/>
        </p:blipFill>
        <p:spPr>
          <a:xfrm rot="16200000">
            <a:off x="1363510" y="3762796"/>
            <a:ext cx="1731695" cy="445871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0F812C-2D48-7F44-84C6-D68DC958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78DD2EB-DA2E-C74E-8948-DEBFF9CD6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4095-22AC-9B45-8CB3-CC8BB71FEBF8}" type="datetime1">
              <a:rPr lang="ru-RU" smtClean="0"/>
              <a:t>23.11.2023</a:t>
            </a:fld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FA084A-386C-4D42-9E6C-0580D729D5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E9445B-A7AC-9846-9027-74B120A69206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962ED3-A022-B94B-AD55-27FC6C6E51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Детский технопарк «Альтаир»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CA06B39-8C10-AE43-95C6-7C5FC6DEAD9A}"/>
              </a:ext>
            </a:extLst>
          </p:cNvPr>
          <p:cNvSpPr/>
          <p:nvPr/>
        </p:nvSpPr>
        <p:spPr>
          <a:xfrm>
            <a:off x="736600" y="1814513"/>
            <a:ext cx="4824142" cy="4405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F34B1A6-5571-634F-A7DC-7178B43150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814513"/>
            <a:ext cx="6895086" cy="4300537"/>
          </a:xfrm>
          <a:ln>
            <a:solidFill>
              <a:schemeClr val="accent3"/>
            </a:solidFill>
          </a:ln>
        </p:spPr>
        <p:txBody>
          <a:bodyPr/>
          <a:lstStyle/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C11C4AF-0B49-EB46-9E08-ACB62F12D3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48612" y="1814513"/>
            <a:ext cx="3405188" cy="4300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DC6B0DB-D355-7741-AE3F-F6ADDBECEA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r="499"/>
          <a:stretch/>
        </p:blipFill>
        <p:spPr>
          <a:xfrm>
            <a:off x="5560742" y="2214546"/>
            <a:ext cx="6631257" cy="46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8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8EF9C5-8FC5-0F4B-95B1-087A3CA9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D5D7B0-C743-7847-A606-23C105FB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82EDF4-C13D-FF44-B9F5-795E1FC35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3E20E-34AF-6F4C-8EA5-61325818E2DC}" type="datetime1">
              <a:rPr lang="ru-RU" smtClean="0"/>
              <a:t>23.11.2023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82A6DA-4AF9-9F41-A4EF-A2989507C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Детский технопарк «Альтаир»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A89F86-D8AC-C545-8E7A-FABFB8A6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9445B-A7AC-9846-9027-74B120A69206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8BB9AD-F90A-3449-B778-C7B64EC4A7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5189" t="2722" r="78001" b="35133"/>
          <a:stretch/>
        </p:blipFill>
        <p:spPr>
          <a:xfrm rot="16200000">
            <a:off x="1363510" y="3762796"/>
            <a:ext cx="1731695" cy="44587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E6C24E-45C0-B944-A36A-4E764CA934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r="499"/>
          <a:stretch/>
        </p:blipFill>
        <p:spPr>
          <a:xfrm>
            <a:off x="5560742" y="2214546"/>
            <a:ext cx="6631257" cy="46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2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екст + фото прямоугольни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DC6B0DB-D355-7741-AE3F-F6ADDBECE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499"/>
          <a:stretch/>
        </p:blipFill>
        <p:spPr>
          <a:xfrm>
            <a:off x="5560742" y="2214546"/>
            <a:ext cx="6631257" cy="464345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0F812C-2D48-7F44-84C6-D68DC958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78DD2EB-DA2E-C74E-8948-DEBFF9CD6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8D22D-F50C-6048-B090-5B95D1AEC1A6}" type="datetime1">
              <a:rPr lang="ru-RU" smtClean="0"/>
              <a:t>23.11.2023</a:t>
            </a:fld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FA084A-386C-4D42-9E6C-0580D729D5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E9445B-A7AC-9846-9027-74B120A69206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962ED3-A022-B94B-AD55-27FC6C6E51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Детский технопарк «Альтаир»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5BA3C0B-49AD-6047-BB38-EFEB7BCE9D92}"/>
              </a:ext>
            </a:extLst>
          </p:cNvPr>
          <p:cNvSpPr/>
          <p:nvPr/>
        </p:nvSpPr>
        <p:spPr>
          <a:xfrm>
            <a:off x="8442324" y="1814513"/>
            <a:ext cx="2988469" cy="4380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F34B1A6-5571-634F-A7DC-7178B43150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0600" y="1814513"/>
            <a:ext cx="2743200" cy="4300537"/>
          </a:xfrm>
          <a:ln>
            <a:solidFill>
              <a:schemeClr val="accent3"/>
            </a:solidFill>
          </a:ln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C11C4AF-0B49-EB46-9E08-ACB62F12D3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814513"/>
            <a:ext cx="7662863" cy="4300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A94FE6B-E6F7-D144-ABBB-EE97C76E90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189" t="2722" r="78001" b="35133"/>
          <a:stretch/>
        </p:blipFill>
        <p:spPr>
          <a:xfrm rot="16200000">
            <a:off x="1363510" y="3762796"/>
            <a:ext cx="1731695" cy="445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90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екст + фото квадра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0F812C-2D48-7F44-84C6-D68DC958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78DD2EB-DA2E-C74E-8948-DEBFF9CD6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7246-A03B-344A-938C-17A817295679}" type="datetime1">
              <a:rPr lang="ru-RU" smtClean="0"/>
              <a:t>23.11.2023</a:t>
            </a:fld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FA084A-386C-4D42-9E6C-0580D729D5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E9445B-A7AC-9846-9027-74B120A69206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962ED3-A022-B94B-AD55-27FC6C6E51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Детский технопарк «Альтаир»</a:t>
            </a:r>
            <a:endParaRPr lang="ru-RU" dirty="0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F34B1A6-5571-634F-A7DC-7178B43150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0600" y="1814514"/>
            <a:ext cx="2743200" cy="2743200"/>
          </a:xfrm>
          <a:ln>
            <a:solidFill>
              <a:schemeClr val="accent3"/>
            </a:solidFill>
          </a:ln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C11C4AF-0B49-EB46-9E08-ACB62F12D3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814513"/>
            <a:ext cx="7662863" cy="4300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D463F3-1E82-384B-8311-93FE502A2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5189" t="2722" r="78001" b="35133"/>
          <a:stretch/>
        </p:blipFill>
        <p:spPr>
          <a:xfrm rot="16200000">
            <a:off x="1363510" y="3762796"/>
            <a:ext cx="1731695" cy="44587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3B5CBD6-F2E2-4F43-8771-498E49F0A6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r="499"/>
          <a:stretch/>
        </p:blipFill>
        <p:spPr>
          <a:xfrm>
            <a:off x="5560742" y="2214546"/>
            <a:ext cx="6631257" cy="46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43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екст + фото кру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0F812C-2D48-7F44-84C6-D68DC958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78DD2EB-DA2E-C74E-8948-DEBFF9CD6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272D-582E-EF44-A477-F141177F48BA}" type="datetime1">
              <a:rPr lang="ru-RU" smtClean="0"/>
              <a:t>23.11.2023</a:t>
            </a:fld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FA084A-386C-4D42-9E6C-0580D729D5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E9445B-A7AC-9846-9027-74B120A69206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962ED3-A022-B94B-AD55-27FC6C6E51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Детский технопарк «Альтаир»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C11C4AF-0B49-EB46-9E08-ACB62F12D3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814513"/>
            <a:ext cx="7662863" cy="4300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D463F3-1E82-384B-8311-93FE502A2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5189" t="2722" r="78001" b="35133"/>
          <a:stretch/>
        </p:blipFill>
        <p:spPr>
          <a:xfrm rot="16200000">
            <a:off x="1363510" y="3762796"/>
            <a:ext cx="1731695" cy="44587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3B5CBD6-F2E2-4F43-8771-498E49F0A6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r="499"/>
          <a:stretch/>
        </p:blipFill>
        <p:spPr>
          <a:xfrm>
            <a:off x="5560742" y="2214546"/>
            <a:ext cx="6631257" cy="4643454"/>
          </a:xfrm>
          <a:prstGeom prst="rect">
            <a:avLst/>
          </a:prstGeom>
        </p:spPr>
      </p:pic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BFC7B98F-BCF7-5C47-8BBD-DD486AAAECB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10600" y="1814512"/>
            <a:ext cx="2743200" cy="2743200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27997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екст + фото 2 круг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0F812C-2D48-7F44-84C6-D68DC958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78DD2EB-DA2E-C74E-8948-DEBFF9CD6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88CA9-D0BB-A645-9D7B-419AFA83E6C2}" type="datetime1">
              <a:rPr lang="ru-RU" smtClean="0"/>
              <a:t>23.11.2023</a:t>
            </a:fld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FA084A-386C-4D42-9E6C-0580D729D5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E9445B-A7AC-9846-9027-74B120A69206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962ED3-A022-B94B-AD55-27FC6C6E51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Детский технопарк «Альтаир»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C11C4AF-0B49-EB46-9E08-ACB62F12D3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1" y="1814513"/>
            <a:ext cx="5219700" cy="4300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D463F3-1E82-384B-8311-93FE502A2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5189" t="2722" r="78001" b="35133"/>
          <a:stretch/>
        </p:blipFill>
        <p:spPr>
          <a:xfrm rot="16200000">
            <a:off x="1363510" y="3762796"/>
            <a:ext cx="1731695" cy="44587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3B5CBD6-F2E2-4F43-8771-498E49F0A6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r="499"/>
          <a:stretch/>
        </p:blipFill>
        <p:spPr>
          <a:xfrm>
            <a:off x="5560742" y="2214546"/>
            <a:ext cx="6631257" cy="4643454"/>
          </a:xfrm>
          <a:prstGeom prst="rect">
            <a:avLst/>
          </a:prstGeom>
        </p:spPr>
      </p:pic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BFC7B98F-BCF7-5C47-8BBD-DD486AAAECB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6373" y="1814511"/>
            <a:ext cx="2257427" cy="2257427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  <p:sp>
        <p:nvSpPr>
          <p:cNvPr id="11" name="Рисунок 25">
            <a:extLst>
              <a:ext uri="{FF2B5EF4-FFF2-40B4-BE49-F238E27FC236}">
                <a16:creationId xmlns:a16="http://schemas.microsoft.com/office/drawing/2014/main" id="{323AD702-02BF-E344-8EF4-F1D8C0871F6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3750" y="2701348"/>
            <a:ext cx="3366076" cy="3366076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834799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екст + большо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DC6B0DB-D355-7741-AE3F-F6ADDBECE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499"/>
          <a:stretch/>
        </p:blipFill>
        <p:spPr>
          <a:xfrm>
            <a:off x="5560742" y="2214546"/>
            <a:ext cx="6631257" cy="464345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0F812C-2D48-7F44-84C6-D68DC958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78DD2EB-DA2E-C74E-8948-DEBFF9CD6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34970-5EA7-404E-BB86-F44BB7258D9E}" type="datetime1">
              <a:rPr lang="ru-RU" smtClean="0"/>
              <a:t>23.11.2023</a:t>
            </a:fld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FA084A-386C-4D42-9E6C-0580D729D5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E9445B-A7AC-9846-9027-74B120A69206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962ED3-A022-B94B-AD55-27FC6C6E51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Детский технопарк «Альтаир»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7CBF478-ED34-0843-984F-CC31AB52DBB0}"/>
              </a:ext>
            </a:extLst>
          </p:cNvPr>
          <p:cNvSpPr/>
          <p:nvPr/>
        </p:nvSpPr>
        <p:spPr>
          <a:xfrm>
            <a:off x="8153400" y="1814513"/>
            <a:ext cx="3277393" cy="4380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F34B1A6-5571-634F-A7DC-7178B43150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8714" y="1814513"/>
            <a:ext cx="6895086" cy="4300537"/>
          </a:xfrm>
          <a:ln>
            <a:solidFill>
              <a:schemeClr val="accent3"/>
            </a:solidFill>
          </a:ln>
        </p:spPr>
        <p:txBody>
          <a:bodyPr/>
          <a:lstStyle/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C11C4AF-0B49-EB46-9E08-ACB62F12D3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1" y="1814513"/>
            <a:ext cx="3405188" cy="4300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A94FE6B-E6F7-D144-ABBB-EE97C76E90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189" t="2722" r="78001" b="35133"/>
          <a:stretch/>
        </p:blipFill>
        <p:spPr>
          <a:xfrm rot="16200000">
            <a:off x="1363510" y="3762796"/>
            <a:ext cx="1731695" cy="445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81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Лево Текст + фото прямоугольни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0F812C-2D48-7F44-84C6-D68DC958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78DD2EB-DA2E-C74E-8948-DEBFF9CD6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559D-0CDE-B04D-AE7C-46C19DEC4AFD}" type="datetime1">
              <a:rPr lang="ru-RU" smtClean="0"/>
              <a:t>23.11.2023</a:t>
            </a:fld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FA084A-386C-4D42-9E6C-0580D729D5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E9445B-A7AC-9846-9027-74B120A69206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962ED3-A022-B94B-AD55-27FC6C6E51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Детский технопарк «Альтаир»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C11C4AF-0B49-EB46-9E08-ACB62F12D3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90937" y="1814513"/>
            <a:ext cx="7662863" cy="4300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A94FE6B-E6F7-D144-ABBB-EE97C76E90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5189" t="2722" r="78001" b="35133"/>
          <a:stretch/>
        </p:blipFill>
        <p:spPr>
          <a:xfrm rot="16200000">
            <a:off x="1363510" y="3762796"/>
            <a:ext cx="1731695" cy="445871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1556550-091E-294B-86A7-116D20C371C0}"/>
              </a:ext>
            </a:extLst>
          </p:cNvPr>
          <p:cNvSpPr/>
          <p:nvPr/>
        </p:nvSpPr>
        <p:spPr>
          <a:xfrm>
            <a:off x="736600" y="1814513"/>
            <a:ext cx="2930525" cy="4405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DC6B0DB-D355-7741-AE3F-F6ADDBECEA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r="499"/>
          <a:stretch/>
        </p:blipFill>
        <p:spPr>
          <a:xfrm>
            <a:off x="5560742" y="2214546"/>
            <a:ext cx="6631257" cy="4643454"/>
          </a:xfrm>
          <a:prstGeom prst="rect">
            <a:avLst/>
          </a:prstGeom>
        </p:spPr>
      </p:pic>
      <p:sp>
        <p:nvSpPr>
          <p:cNvPr id="7" name="Рисунок 6">
            <a:extLst>
              <a:ext uri="{FF2B5EF4-FFF2-40B4-BE49-F238E27FC236}">
                <a16:creationId xmlns:a16="http://schemas.microsoft.com/office/drawing/2014/main" id="{FF34B1A6-5571-634F-A7DC-7178B43150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814513"/>
            <a:ext cx="2743200" cy="4300537"/>
          </a:xfrm>
          <a:ln cmpd="sng">
            <a:solidFill>
              <a:schemeClr val="accent3"/>
            </a:solidFill>
          </a:ln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244793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Лево  Текст + фото квадра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3B5CBD6-F2E2-4F43-8771-498E49F0A6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499"/>
          <a:stretch/>
        </p:blipFill>
        <p:spPr>
          <a:xfrm>
            <a:off x="5560742" y="2214546"/>
            <a:ext cx="6631257" cy="464345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0F812C-2D48-7F44-84C6-D68DC958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78DD2EB-DA2E-C74E-8948-DEBFF9CD6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C186-4569-3A4D-B509-C3B45BC327F1}" type="datetime1">
              <a:rPr lang="ru-RU" smtClean="0"/>
              <a:t>23.11.2023</a:t>
            </a:fld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FA084A-386C-4D42-9E6C-0580D729D5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E9445B-A7AC-9846-9027-74B120A69206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962ED3-A022-B94B-AD55-27FC6C6E51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Детский технопарк «Альтаир»</a:t>
            </a:r>
            <a:endParaRPr lang="ru-RU" dirty="0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F34B1A6-5571-634F-A7DC-7178B43150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814514"/>
            <a:ext cx="2743200" cy="2743200"/>
          </a:xfrm>
          <a:ln>
            <a:solidFill>
              <a:schemeClr val="accent3"/>
            </a:solidFill>
          </a:ln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C11C4AF-0B49-EB46-9E08-ACB62F12D3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90937" y="1814513"/>
            <a:ext cx="7662863" cy="4300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D463F3-1E82-384B-8311-93FE502A2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189" t="2722" r="78001" b="35133"/>
          <a:stretch/>
        </p:blipFill>
        <p:spPr>
          <a:xfrm rot="16200000">
            <a:off x="1363510" y="3762796"/>
            <a:ext cx="1731695" cy="445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4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10BF9B-4761-6347-B5A1-03442EAA3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AC2A0A-F942-4842-9A86-FE843ADD3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D912DD-41E2-D840-925D-81F23262A4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77B5E-11DE-714E-A984-6B9A00380239}" type="datetime1">
              <a:rPr lang="ru-RU" smtClean="0"/>
              <a:t>23.11.2023</a:t>
            </a:fld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6ED9F8-F816-3342-8D09-73B8CD4EB0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9445B-A7AC-9846-9027-74B120A69206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35346944-5A23-F447-ABDD-2B873563C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Детский технопарк «Альтаир»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06F4A6C-8A4A-B34E-B753-5B2AE6F4BA1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020" y="89453"/>
            <a:ext cx="725316" cy="80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65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" sz="2800" b="1" i="0" kern="1200" smtClean="0">
          <a:solidFill>
            <a:schemeClr val="tx1"/>
          </a:solidFill>
          <a:effectLst/>
          <a:latin typeface="+mn-lt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web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web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web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web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web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17.png"/><Relationship Id="rId4" Type="http://schemas.openxmlformats.org/officeDocument/2006/relationships/image" Target="../media/image13.web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web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54000">
              <a:srgbClr val="7030A0"/>
            </a:gs>
            <a:gs pos="93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961275"/>
            <a:ext cx="9144000" cy="2387600"/>
          </a:xfrm>
        </p:spPr>
        <p:txBody>
          <a:bodyPr anchor="t">
            <a:normAutofit/>
          </a:bodyPr>
          <a:lstStyle/>
          <a:p>
            <a:r>
              <a:rPr lang="ru-RU" sz="5400" dirty="0"/>
              <a:t>Тема:</a:t>
            </a:r>
            <a:r>
              <a:rPr lang="en-US" sz="5400" dirty="0"/>
              <a:t> </a:t>
            </a:r>
            <a:r>
              <a:rPr lang="ru-RU" sz="5400" dirty="0"/>
              <a:t>Нейросеть</a:t>
            </a:r>
            <a:br>
              <a:rPr lang="ru-RU" sz="5400" dirty="0"/>
            </a:br>
            <a:r>
              <a:rPr lang="en-US" sz="5400" dirty="0" err="1"/>
              <a:t>MuseMax</a:t>
            </a:r>
            <a:endParaRPr lang="ru-RU" sz="5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276604" y="4024731"/>
            <a:ext cx="5759570" cy="1655762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Автор: Максим Шишкин</a:t>
            </a:r>
          </a:p>
          <a:p>
            <a:r>
              <a:rPr lang="ru-RU" dirty="0"/>
              <a:t>Ученик 10И класса</a:t>
            </a:r>
          </a:p>
          <a:p>
            <a:r>
              <a:rPr lang="ru-RU" dirty="0"/>
              <a:t>Школа: №1400</a:t>
            </a:r>
          </a:p>
          <a:p>
            <a:r>
              <a:rPr lang="ru-RU" dirty="0"/>
              <a:t>Руководитель: Русаков Алексей Михайлович</a:t>
            </a:r>
          </a:p>
          <a:p>
            <a:r>
              <a:rPr lang="ru-RU" dirty="0"/>
              <a:t>Преподаватель ДТ «Альтаир»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Детский технопарк «Альтаир»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507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Детский технопарк «Альтаир»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>
          <a:xfrm>
            <a:off x="483475" y="4445876"/>
            <a:ext cx="13503165" cy="1334813"/>
          </a:xfrm>
        </p:spPr>
        <p:txBody>
          <a:bodyPr>
            <a:noAutofit/>
          </a:bodyPr>
          <a:lstStyle/>
          <a:p>
            <a:r>
              <a:rPr lang="ru-RU" sz="6600" dirty="0">
                <a:solidFill>
                  <a:schemeClr val="bg1"/>
                </a:solidFill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358166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Актуальность проекта: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" y="1508384"/>
            <a:ext cx="886408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3200" b="0" i="1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ru-RU" sz="3200" b="0" dirty="0">
                <a:solidFill>
                  <a:schemeClr val="bg1"/>
                </a:solidFill>
              </a:rPr>
              <a:t>Нейросеть </a:t>
            </a:r>
            <a:r>
              <a:rPr lang="en-US" sz="3200" b="0" dirty="0" err="1">
                <a:solidFill>
                  <a:schemeClr val="bg1"/>
                </a:solidFill>
              </a:rPr>
              <a:t>MuseMax</a:t>
            </a:r>
            <a:r>
              <a:rPr lang="ru-RU" sz="3200" b="0" dirty="0">
                <a:solidFill>
                  <a:schemeClr val="bg1"/>
                </a:solidFill>
              </a:rPr>
              <a:t> способна</a:t>
            </a:r>
            <a:r>
              <a:rPr lang="en-US" sz="3200" b="0" dirty="0">
                <a:solidFill>
                  <a:schemeClr val="bg1"/>
                </a:solidFill>
              </a:rPr>
              <a:t> </a:t>
            </a:r>
            <a:r>
              <a:rPr lang="ru-RU" sz="3200" b="0" dirty="0">
                <a:solidFill>
                  <a:schemeClr val="bg1"/>
                </a:solidFill>
              </a:rPr>
              <a:t>анализировать звук, позволяя музыкантам быстро и точно фиксировать свои мелодии и идеи. Такая технология станет мощным инструментом для  любых музыкантов, как профессионалов, так и для начинающих, помогая ускорять процесс создания нотного материала и открывать новые возможности для экспериментов в звучании. Нейросеть также может быть полезной в образовательных целях, помогая учащимся лучше понимать и оценивать музыкальные структуры</a:t>
            </a:r>
            <a:r>
              <a:rPr lang="ru-RU" sz="3200" b="0" i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Детский технопарк «Альтаир»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76FEBBE-7E90-1DA3-C80C-D73FDD2E6B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998" b="8605"/>
          <a:stretch/>
        </p:blipFill>
        <p:spPr>
          <a:xfrm>
            <a:off x="9088018" y="1690688"/>
            <a:ext cx="2911150" cy="295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0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4"/>
                    </a14:imgEffect>
                    <a14:imgEffect>
                      <a14:sharpenSoften amount="-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Цель работы: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8926" y="1690688"/>
            <a:ext cx="7112258" cy="4351338"/>
          </a:xfrm>
        </p:spPr>
        <p:txBody>
          <a:bodyPr>
            <a:noAutofit/>
          </a:bodyPr>
          <a:lstStyle/>
          <a:p>
            <a:r>
              <a:rPr lang="ru-RU" sz="3000" b="0" dirty="0">
                <a:solidFill>
                  <a:schemeClr val="bg1"/>
                </a:solidFill>
              </a:rPr>
              <a:t>Цель нейросети - помочь музыкантам, начинающим или опытным, легко и удобно записывать свои мелодии и идеи на слух, что может значительно ускорить и улучшить творческий процесс создания музыки.</a:t>
            </a:r>
            <a:r>
              <a:rPr lang="ru-RU" sz="3000" b="0" dirty="0">
                <a:solidFill>
                  <a:schemeClr val="bg1"/>
                </a:solidFill>
                <a:effectLst/>
              </a:rPr>
              <a:t> Поможет в развитии музыкального слуха у музыкантов, обучая их распознаванию нот и аккордов через звуковые образцы.</a:t>
            </a:r>
            <a:endParaRPr lang="ru-RU" sz="3000" b="0" dirty="0">
              <a:solidFill>
                <a:schemeClr val="bg1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Детский технопарк «Альтаир»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9E46B0-8DC2-E5CA-FA5C-0404691B4B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564" b="6096"/>
          <a:stretch/>
        </p:blipFill>
        <p:spPr>
          <a:xfrm>
            <a:off x="7539136" y="1690688"/>
            <a:ext cx="4245428" cy="423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26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25000"/>
                    </a14:imgEffect>
                    <a14:imgEffect>
                      <a14:sharpenSoften amount="41000"/>
                    </a14:imgEffect>
                    <a14:imgEffect>
                      <a14:saturation sat="88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Задачи работы: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9317" y="1825625"/>
            <a:ext cx="7400731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sz="3200" b="0" dirty="0">
                <a:solidFill>
                  <a:schemeClr val="bg1"/>
                </a:solidFill>
              </a:rPr>
              <a:t>Сбор данных (поиск и подготовка аудио для обработки)</a:t>
            </a:r>
          </a:p>
          <a:p>
            <a:r>
              <a:rPr lang="ru-RU" sz="3200" b="0" dirty="0">
                <a:solidFill>
                  <a:schemeClr val="bg1"/>
                </a:solidFill>
              </a:rPr>
              <a:t>2. Создание нейросети</a:t>
            </a:r>
          </a:p>
          <a:p>
            <a:r>
              <a:rPr lang="ru-RU" sz="3200" b="0" dirty="0">
                <a:solidFill>
                  <a:schemeClr val="bg1"/>
                </a:solidFill>
              </a:rPr>
              <a:t>3. Обучение нейросети</a:t>
            </a:r>
          </a:p>
          <a:p>
            <a:r>
              <a:rPr lang="ru-RU" sz="3200" b="0" dirty="0">
                <a:solidFill>
                  <a:schemeClr val="bg1"/>
                </a:solidFill>
              </a:rPr>
              <a:t>4. Оценка и проверка нейросети</a:t>
            </a:r>
          </a:p>
          <a:p>
            <a:r>
              <a:rPr lang="ru-RU" sz="3200" b="0" dirty="0">
                <a:solidFill>
                  <a:schemeClr val="bg1"/>
                </a:solidFill>
              </a:rPr>
              <a:t>5. Настройка</a:t>
            </a:r>
          </a:p>
          <a:p>
            <a:r>
              <a:rPr lang="ru-RU" sz="3200" b="0" dirty="0">
                <a:solidFill>
                  <a:schemeClr val="bg1"/>
                </a:solidFill>
              </a:rPr>
              <a:t>6.Интеграция с другими приложениями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Детский технопарк «Альтаир»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81D30C-7F61-1B3F-1FC8-FBBDC599CA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1" t="5578" r="9161" b="8980"/>
          <a:stretch/>
        </p:blipFill>
        <p:spPr>
          <a:xfrm>
            <a:off x="8528180" y="1825625"/>
            <a:ext cx="3357465" cy="334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5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Планируемые результаты</a:t>
            </a:r>
            <a:endParaRPr lang="ru-RU" dirty="0">
              <a:solidFill>
                <a:schemeClr val="bg1">
                  <a:lumMod val="9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Детский технопарк «Альтаир»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>
          <a:xfrm>
            <a:off x="838200" y="1752599"/>
            <a:ext cx="5730550" cy="4541837"/>
          </a:xfrm>
        </p:spPr>
        <p:txBody>
          <a:bodyPr>
            <a:noAutofit/>
          </a:bodyPr>
          <a:lstStyle/>
          <a:p>
            <a:r>
              <a:rPr lang="ru-RU" sz="3000" b="0" dirty="0">
                <a:solidFill>
                  <a:schemeClr val="bg1">
                    <a:lumMod val="95000"/>
                  </a:schemeClr>
                </a:solidFill>
              </a:rPr>
              <a:t>Поддержка различных инструментов: Нейросеть будет иметь возможность распознавать и записывать ноты для различных музыкальных инструментов. Пользователь сможет выбрать нужный инструмент из предустановленного списка или задать пользовательскую настройку инструмента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3B84C30-9B04-8CC4-51FF-7CFFB95F69E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>
          <a:xfrm>
            <a:off x="7643270" y="1934239"/>
            <a:ext cx="4178559" cy="4178559"/>
          </a:xfrm>
        </p:spPr>
      </p:pic>
    </p:spTree>
    <p:extLst>
      <p:ext uri="{BB962C8B-B14F-4D97-AF65-F5344CB8AC3E}">
        <p14:creationId xmlns:p14="http://schemas.microsoft.com/office/powerpoint/2010/main" val="331906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  <a14:imgEffect>
                      <a14:sharpenSoften amount="-6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Планируемые результаты</a:t>
            </a:r>
            <a:endParaRPr lang="ru-RU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Детский технопарк «Альтаир»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>
          <a:xfrm>
            <a:off x="838200" y="1814513"/>
            <a:ext cx="6803571" cy="4300537"/>
          </a:xfrm>
        </p:spPr>
        <p:txBody>
          <a:bodyPr>
            <a:normAutofit lnSpcReduction="10000"/>
          </a:bodyPr>
          <a:lstStyle/>
          <a:p>
            <a:r>
              <a:rPr lang="ru-RU" sz="3200" b="0" dirty="0">
                <a:solidFill>
                  <a:schemeClr val="bg1">
                    <a:lumMod val="95000"/>
                  </a:schemeClr>
                </a:solidFill>
                <a:effectLst/>
              </a:rPr>
              <a:t>Нейросеть будет уметь определять изменения громкости в музыке, обнаруживать ускорения и замедления темпа, будет учитывать акценты легато (плавное и связное исполнение), стаккато (короткие и отделенные ноты) и другие артикуляционные элементы.(Маркато, </a:t>
            </a:r>
            <a:r>
              <a:rPr lang="ru-RU" sz="3200" b="0" dirty="0" err="1">
                <a:solidFill>
                  <a:schemeClr val="bg1">
                    <a:lumMod val="95000"/>
                  </a:schemeClr>
                </a:solidFill>
              </a:rPr>
              <a:t>Р</a:t>
            </a:r>
            <a:r>
              <a:rPr lang="ru-RU" sz="3200" b="0" dirty="0" err="1">
                <a:solidFill>
                  <a:schemeClr val="bg1">
                    <a:lumMod val="95000"/>
                  </a:schemeClr>
                </a:solidFill>
                <a:effectLst/>
              </a:rPr>
              <a:t>убато</a:t>
            </a:r>
            <a:r>
              <a:rPr lang="ru-RU" sz="3200" b="0" dirty="0">
                <a:solidFill>
                  <a:schemeClr val="bg1">
                    <a:lumMod val="95000"/>
                  </a:schemeClr>
                </a:solidFill>
                <a:effectLst/>
              </a:rPr>
              <a:t> и другие)</a:t>
            </a:r>
            <a:endParaRPr lang="ru-RU" sz="3200" b="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3D834D5-0D20-B4DA-ECF5-E4E4D71B42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21352" y="2215729"/>
            <a:ext cx="3312366" cy="33123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7423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4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Планируемые результаты</a:t>
            </a:r>
            <a:endParaRPr lang="ru-RU" dirty="0">
              <a:solidFill>
                <a:schemeClr val="bg1">
                  <a:lumMod val="9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Детский технопарк «Альтаир»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1A5373-4993-40CD-CF3B-24F838D8FE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5709" r="15709"/>
          <a:stretch/>
        </p:blipFill>
        <p:spPr>
          <a:xfrm>
            <a:off x="7388290" y="1814513"/>
            <a:ext cx="3965509" cy="38566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>
          <a:xfrm>
            <a:off x="597160" y="1814513"/>
            <a:ext cx="6791130" cy="4300537"/>
          </a:xfrm>
        </p:spPr>
        <p:txBody>
          <a:bodyPr>
            <a:noAutofit/>
          </a:bodyPr>
          <a:lstStyle/>
          <a:p>
            <a:r>
              <a:rPr lang="ru-RU" sz="30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Оркестр характеризуется различными </a:t>
            </a:r>
            <a:r>
              <a:rPr lang="ru-RU" sz="3000" b="0" dirty="0">
                <a:solidFill>
                  <a:schemeClr val="bg1">
                    <a:lumMod val="95000"/>
                  </a:schemeClr>
                </a:solidFill>
              </a:rPr>
              <a:t>инструментами</a:t>
            </a:r>
            <a:r>
              <a:rPr lang="ru-RU" sz="30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поэтому нейросеть будет уметь создавать партитуру для каждого инструмента. Должна быть знакома с различными оркестровыми приемами. Нейросеть будет уметь создавать ударные партии</a:t>
            </a:r>
            <a:r>
              <a:rPr lang="ru-RU" sz="3000" b="0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ru-RU" sz="30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Ударные инструменты, такие как барабаны и ксилофон, играют важную роль в оркестровке. </a:t>
            </a:r>
            <a:endParaRPr lang="ru-RU" sz="3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728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</a:extLst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i="0" dirty="0">
                <a:solidFill>
                  <a:schemeClr val="bg1">
                    <a:lumMod val="95000"/>
                  </a:schemeClr>
                </a:solidFill>
                <a:effectLst/>
              </a:rPr>
              <a:t>Интеграция с музыкальными программами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Детский технопарк «Альтаир»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ru-RU" sz="32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Экспорт в MIDI-формат: MIDI (</a:t>
            </a:r>
            <a:r>
              <a:rPr lang="ru-RU" sz="3200" b="0" i="0" dirty="0" err="1">
                <a:solidFill>
                  <a:schemeClr val="bg1">
                    <a:lumMod val="95000"/>
                  </a:schemeClr>
                </a:solidFill>
                <a:effectLst/>
              </a:rPr>
              <a:t>Musical</a:t>
            </a:r>
            <a:r>
              <a:rPr lang="ru-RU" sz="32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lang="ru-RU" sz="3200" b="0" i="0" dirty="0" err="1">
                <a:solidFill>
                  <a:schemeClr val="bg1">
                    <a:lumMod val="95000"/>
                  </a:schemeClr>
                </a:solidFill>
                <a:effectLst/>
              </a:rPr>
              <a:t>Instrument</a:t>
            </a:r>
            <a:r>
              <a:rPr lang="ru-RU" sz="32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Digital Interface) является стандартом для представления музыкальной информации в цифровой форме. </a:t>
            </a:r>
            <a:r>
              <a:rPr lang="ru-RU" sz="3200" b="0" dirty="0">
                <a:solidFill>
                  <a:schemeClr val="bg1">
                    <a:lumMod val="95000"/>
                  </a:schemeClr>
                </a:solidFill>
              </a:rPr>
              <a:t>Нейросеть будет и</a:t>
            </a:r>
            <a:r>
              <a:rPr lang="ru-RU" sz="32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нтегрировать с пользовательскими программами, чтобы музыканты могли легко взаимодействовать с нейросетью, вносить коррективы и оптимизировать результаты.</a:t>
            </a:r>
            <a:endParaRPr lang="ru-RU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C02C69-BE02-6C4D-925E-028660F866E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>
          <a:xfrm>
            <a:off x="8573279" y="2085101"/>
            <a:ext cx="3312366" cy="3312366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61E29B1-1F9B-31B5-F796-4E4531CEB6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 numberOfShades="4"/>
                    </a14:imgEffect>
                  </a14:imgLayer>
                </a14:imgProps>
              </a:ext>
            </a:extLst>
          </a:blip>
          <a:srcRect r="8315" b="9588"/>
          <a:stretch/>
        </p:blipFill>
        <p:spPr>
          <a:xfrm flipH="1">
            <a:off x="8450615" y="1932608"/>
            <a:ext cx="3557693" cy="3617351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378270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53000" numberOfShades="6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Планируемые результаты</a:t>
            </a:r>
            <a:endParaRPr lang="ru-RU" dirty="0">
              <a:solidFill>
                <a:schemeClr val="bg1">
                  <a:lumMod val="9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Детский технопарк «Альтаир»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>
          <a:xfrm>
            <a:off x="838200" y="1814513"/>
            <a:ext cx="4760167" cy="4300537"/>
          </a:xfrm>
        </p:spPr>
        <p:txBody>
          <a:bodyPr>
            <a:normAutofit/>
          </a:bodyPr>
          <a:lstStyle/>
          <a:p>
            <a:r>
              <a:rPr lang="ru-RU" sz="30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Обработка многоканальных аудиозаписей является важной особенностью для нейросети. </a:t>
            </a:r>
            <a:r>
              <a:rPr lang="en-US" sz="3000" b="0" dirty="0" err="1">
                <a:solidFill>
                  <a:schemeClr val="bg1">
                    <a:lumMod val="95000"/>
                  </a:schemeClr>
                </a:solidFill>
              </a:rPr>
              <a:t>MuseMax</a:t>
            </a:r>
            <a:r>
              <a:rPr lang="en-US" sz="3000" b="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sz="3000" b="0" dirty="0">
                <a:solidFill>
                  <a:schemeClr val="bg1">
                    <a:lumMod val="95000"/>
                  </a:schemeClr>
                </a:solidFill>
              </a:rPr>
              <a:t>будет</a:t>
            </a:r>
            <a:r>
              <a:rPr lang="ru-RU" sz="30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расписывать ноты для нескольких голосов или звуковых дорожек.</a:t>
            </a:r>
            <a:endParaRPr lang="ru-RU" sz="3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3F7A282-A3E3-227B-C889-F0A7919589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52" t="6600" r="7506" b="10277"/>
          <a:stretch/>
        </p:blipFill>
        <p:spPr>
          <a:xfrm>
            <a:off x="7025951" y="2345909"/>
            <a:ext cx="3331933" cy="323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007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технопарк">
  <a:themeElements>
    <a:clrScheme name="Пользовательские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67FC0"/>
      </a:accent1>
      <a:accent2>
        <a:srgbClr val="FAB243"/>
      </a:accent2>
      <a:accent3>
        <a:srgbClr val="70BC7E"/>
      </a:accent3>
      <a:accent4>
        <a:srgbClr val="3C6AB3"/>
      </a:accent4>
      <a:accent5>
        <a:srgbClr val="ED7440"/>
      </a:accent5>
      <a:accent6>
        <a:srgbClr val="25A05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 технопарк" id="{96576F05-06E0-F945-9E4C-5FE0A29CB541}" vid="{BDE30D76-B546-FF4F-B9FF-CE089C4B5E7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 технопарк</Template>
  <TotalTime>159</TotalTime>
  <Words>431</Words>
  <Application>Microsoft Office PowerPoint</Application>
  <PresentationFormat>Широкоэкранный</PresentationFormat>
  <Paragraphs>38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3" baseType="lpstr">
      <vt:lpstr>Arial</vt:lpstr>
      <vt:lpstr>Bahnschrift Light</vt:lpstr>
      <vt:lpstr>Тема технопарк</vt:lpstr>
      <vt:lpstr>Тема: Нейросеть MuseMax</vt:lpstr>
      <vt:lpstr>Актуальность проекта:</vt:lpstr>
      <vt:lpstr>Цель работы:</vt:lpstr>
      <vt:lpstr>Задачи работы:</vt:lpstr>
      <vt:lpstr>Планируемые результаты</vt:lpstr>
      <vt:lpstr>Планируемые результаты</vt:lpstr>
      <vt:lpstr>Планируемые результаты</vt:lpstr>
      <vt:lpstr>Интеграция с музыкальными программами</vt:lpstr>
      <vt:lpstr>Планируемые результаты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Тема:</dc:title>
  <dc:creator>Анна Грачёва</dc:creator>
  <cp:lastModifiedBy>Максим Шишкин</cp:lastModifiedBy>
  <cp:revision>11</cp:revision>
  <dcterms:created xsi:type="dcterms:W3CDTF">2023-10-31T20:10:12Z</dcterms:created>
  <dcterms:modified xsi:type="dcterms:W3CDTF">2023-11-23T12:59:17Z</dcterms:modified>
</cp:coreProperties>
</file>